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87E7EAE-B743-4208-A960-57BEE06CBDF8}" type="datetimeFigureOut">
              <a:rPr lang="en-US" smtClean="0"/>
              <a:t>11/11/2013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0EF60B1-5E65-426B-9051-4D920E80DA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E7EAE-B743-4208-A960-57BEE06CBDF8}"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F60B1-5E65-426B-9051-4D920E80DA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E7EAE-B743-4208-A960-57BEE06CBDF8}"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F60B1-5E65-426B-9051-4D920E80DA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E7EAE-B743-4208-A960-57BEE06CBDF8}"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F60B1-5E65-426B-9051-4D920E80DA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E7EAE-B743-4208-A960-57BEE06CBDF8}"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F60B1-5E65-426B-9051-4D920E80DA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87E7EAE-B743-4208-A960-57BEE06CBDF8}"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F60B1-5E65-426B-9051-4D920E80DA22}"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7E7EAE-B743-4208-A960-57BEE06CBDF8}" type="datetimeFigureOut">
              <a:rPr lang="en-US" smtClean="0"/>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F60B1-5E65-426B-9051-4D920E80DA22}"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E7EAE-B743-4208-A960-57BEE06CBDF8}"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F60B1-5E65-426B-9051-4D920E80DA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E7EAE-B743-4208-A960-57BEE06CBDF8}" type="datetimeFigureOut">
              <a:rPr lang="en-US" smtClean="0"/>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F60B1-5E65-426B-9051-4D920E80DA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87E7EAE-B743-4208-A960-57BEE06CBDF8}" type="datetimeFigureOut">
              <a:rPr lang="en-US" smtClean="0"/>
              <a:t>11/11/2013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0EF60B1-5E65-426B-9051-4D920E80DA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87E7EAE-B743-4208-A960-57BEE06CBDF8}" type="datetimeFigureOut">
              <a:rPr lang="en-US" smtClean="0"/>
              <a:t>11/11/2013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0EF60B1-5E65-426B-9051-4D920E80DA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87E7EAE-B743-4208-A960-57BEE06CBDF8}" type="datetimeFigureOut">
              <a:rPr lang="en-US" smtClean="0"/>
              <a:t>11/11/2013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0EF60B1-5E65-426B-9051-4D920E80DA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ОПАЖАЊЕ И ПАЖЊА</a:t>
            </a:r>
            <a:endParaRPr lang="en-US" dirty="0"/>
          </a:p>
        </p:txBody>
      </p:sp>
      <p:sp>
        <p:nvSpPr>
          <p:cNvPr id="3" name="Subtitle 2"/>
          <p:cNvSpPr>
            <a:spLocks noGrp="1"/>
          </p:cNvSpPr>
          <p:nvPr>
            <p:ph type="subTitle" idx="1"/>
          </p:nvPr>
        </p:nvSpPr>
        <p:spPr/>
        <p:txBody>
          <a:bodyPr/>
          <a:lstStyle/>
          <a:p>
            <a:r>
              <a:rPr lang="sr-Cyrl-RS" dirty="0" smtClean="0"/>
              <a:t>Дражи, чула, осети, опажаји, закони опажања, чиниоци опажања, илузије и халуцинације</a:t>
            </a:r>
            <a:endParaRPr lang="en-US" dirty="0"/>
          </a:p>
        </p:txBody>
      </p:sp>
    </p:spTree>
    <p:extLst>
      <p:ext uri="{BB962C8B-B14F-4D97-AF65-F5344CB8AC3E}">
        <p14:creationId xmlns:p14="http://schemas.microsoft.com/office/powerpoint/2010/main" val="18354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200" dirty="0" smtClean="0"/>
              <a:t>КОНТРАСТ И КОНСТАНТНОСТ ОПАЖАЈА</a:t>
            </a:r>
            <a:endParaRPr lang="en-US" sz="3200" dirty="0"/>
          </a:p>
        </p:txBody>
      </p:sp>
      <p:sp>
        <p:nvSpPr>
          <p:cNvPr id="3" name="Content Placeholder 2"/>
          <p:cNvSpPr>
            <a:spLocks noGrp="1"/>
          </p:cNvSpPr>
          <p:nvPr>
            <p:ph sz="quarter" idx="13"/>
          </p:nvPr>
        </p:nvSpPr>
        <p:spPr>
          <a:xfrm>
            <a:off x="987552" y="1981200"/>
            <a:ext cx="3508248" cy="3602736"/>
          </a:xfrm>
        </p:spPr>
        <p:txBody>
          <a:bodyPr>
            <a:normAutofit/>
          </a:bodyPr>
          <a:lstStyle/>
          <a:p>
            <a:r>
              <a:rPr lang="ru-RU" sz="1700" dirty="0"/>
              <a:t>Појава </a:t>
            </a:r>
            <a:r>
              <a:rPr lang="ru-RU" sz="1700" i="1" dirty="0"/>
              <a:t>контраста</a:t>
            </a:r>
            <a:r>
              <a:rPr lang="ru-RU" sz="1700" dirty="0"/>
              <a:t> </a:t>
            </a:r>
            <a:r>
              <a:rPr lang="ru-RU" sz="1700" dirty="0" smtClean="0"/>
              <a:t>потврђује,</a:t>
            </a:r>
            <a:r>
              <a:rPr lang="ru-RU" sz="1700" dirty="0"/>
              <a:t> </a:t>
            </a:r>
            <a:r>
              <a:rPr lang="ru-RU" sz="1700" dirty="0" smtClean="0"/>
              <a:t>такође, </a:t>
            </a:r>
            <a:r>
              <a:rPr lang="ru-RU" sz="1700" dirty="0"/>
              <a:t>важност целокупног опажајног поља на опажање појединачне дражи. Исте дражи могу да се опазе као различите, у зависности од целине опажајног поља где се налазе</a:t>
            </a:r>
            <a:r>
              <a:rPr lang="ru-RU" sz="1700" dirty="0" smtClean="0"/>
              <a:t>.</a:t>
            </a:r>
          </a:p>
          <a:p>
            <a:endParaRPr lang="ru-RU" dirty="0"/>
          </a:p>
        </p:txBody>
      </p:sp>
      <p:sp>
        <p:nvSpPr>
          <p:cNvPr id="4" name="Content Placeholder 3"/>
          <p:cNvSpPr>
            <a:spLocks noGrp="1"/>
          </p:cNvSpPr>
          <p:nvPr>
            <p:ph sz="quarter" idx="14"/>
          </p:nvPr>
        </p:nvSpPr>
        <p:spPr>
          <a:xfrm>
            <a:off x="4648200" y="1981200"/>
            <a:ext cx="3200400" cy="3605212"/>
          </a:xfrm>
        </p:spPr>
        <p:txBody>
          <a:bodyPr>
            <a:normAutofit/>
          </a:bodyPr>
          <a:lstStyle/>
          <a:p>
            <a:r>
              <a:rPr lang="ru-RU" sz="1600" i="1" dirty="0"/>
              <a:t>Константност опажаја </a:t>
            </a:r>
            <a:r>
              <a:rPr lang="ru-RU" sz="1600" dirty="0"/>
              <a:t>– појава да предмете опажамо као непромењене мада се дражи и склопови дражи које опажамо и њихово дејство на рецепторе </a:t>
            </a:r>
            <a:r>
              <a:rPr lang="ru-RU" sz="1600" dirty="0" smtClean="0"/>
              <a:t>мењају.</a:t>
            </a:r>
          </a:p>
          <a:p>
            <a:endParaRPr lang="en-US" sz="1600" dirty="0"/>
          </a:p>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61" t="805" r="37521" b="18966"/>
          <a:stretch/>
        </p:blipFill>
        <p:spPr bwMode="auto">
          <a:xfrm>
            <a:off x="1371600" y="4191000"/>
            <a:ext cx="2514600" cy="142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977" y="4061063"/>
            <a:ext cx="3136412" cy="15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71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800" dirty="0" smtClean="0"/>
              <a:t>ЗАКОНИТОСТИ ОРГАНИЗОВАЊА ДРАЖИ У ОПАЖАЈНУ ЦЕЛИНУ</a:t>
            </a:r>
            <a:endParaRPr lang="en-US" sz="2800" dirty="0"/>
          </a:p>
        </p:txBody>
      </p:sp>
      <p:sp>
        <p:nvSpPr>
          <p:cNvPr id="3" name="Content Placeholder 2"/>
          <p:cNvSpPr>
            <a:spLocks noGrp="1"/>
          </p:cNvSpPr>
          <p:nvPr>
            <p:ph sz="quarter" idx="13"/>
          </p:nvPr>
        </p:nvSpPr>
        <p:spPr>
          <a:xfrm>
            <a:off x="1295400" y="2000079"/>
            <a:ext cx="3200400" cy="3602736"/>
          </a:xfrm>
        </p:spPr>
        <p:txBody>
          <a:bodyPr>
            <a:normAutofit fontScale="62500" lnSpcReduction="20000"/>
          </a:bodyPr>
          <a:lstStyle/>
          <a:p>
            <a:r>
              <a:rPr lang="ru-RU" b="1" i="1" dirty="0"/>
              <a:t>Закон близине </a:t>
            </a:r>
            <a:r>
              <a:rPr lang="ru-RU" dirty="0"/>
              <a:t>– просторно и временски блиске дражи опажају се као целина.</a:t>
            </a:r>
          </a:p>
          <a:p>
            <a:r>
              <a:rPr lang="ru-RU" b="1" i="1" dirty="0"/>
              <a:t>Закон сличности </a:t>
            </a:r>
            <a:r>
              <a:rPr lang="ru-RU" dirty="0"/>
              <a:t>– сличне дражи опажају се као целина.</a:t>
            </a:r>
          </a:p>
          <a:p>
            <a:r>
              <a:rPr lang="ru-RU" b="1" i="1" dirty="0"/>
              <a:t>Закон заједничке судбине </a:t>
            </a:r>
            <a:r>
              <a:rPr lang="ru-RU" dirty="0"/>
              <a:t>/континуитета – дражи које стреме („иду”) у истом правцу опажају се као целина. </a:t>
            </a:r>
          </a:p>
          <a:p>
            <a:r>
              <a:rPr lang="ru-RU" b="1" i="1" dirty="0"/>
              <a:t>Закон затворености </a:t>
            </a:r>
            <a:r>
              <a:rPr lang="ru-RU" dirty="0"/>
              <a:t>– тенденција да се непотпуне фигуре опазе као потпуне </a:t>
            </a:r>
            <a:endParaRPr lang="ru-RU" dirty="0" smtClean="0"/>
          </a:p>
          <a:p>
            <a:r>
              <a:rPr lang="ru-RU" b="1" i="1" dirty="0" smtClean="0"/>
              <a:t>Закон симетрије </a:t>
            </a:r>
            <a:r>
              <a:rPr lang="ru-RU" dirty="0" smtClean="0"/>
              <a:t>– дражи које су симетричне опажају се као целина.</a:t>
            </a:r>
            <a:endParaRPr lang="ru-RU" dirty="0"/>
          </a:p>
          <a:p>
            <a:endParaRPr lang="en-US" dirty="0"/>
          </a:p>
        </p:txBody>
      </p:sp>
      <p:sp>
        <p:nvSpPr>
          <p:cNvPr id="4" name="Content Placeholder 3"/>
          <p:cNvSpPr>
            <a:spLocks noGrp="1"/>
          </p:cNvSpPr>
          <p:nvPr>
            <p:ph sz="quarter" idx="14"/>
          </p:nvPr>
        </p:nvSpPr>
        <p:spPr>
          <a:xfrm>
            <a:off x="4648200" y="1998841"/>
            <a:ext cx="3200400" cy="3605212"/>
          </a:xfrm>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44"/>
          <a:stretch/>
        </p:blipFill>
        <p:spPr bwMode="auto">
          <a:xfrm>
            <a:off x="4648200" y="2057400"/>
            <a:ext cx="3264159"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69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1202485"/>
          </a:xfrm>
        </p:spPr>
        <p:txBody>
          <a:bodyPr>
            <a:normAutofit/>
          </a:bodyPr>
          <a:lstStyle/>
          <a:p>
            <a:r>
              <a:rPr lang="ru-RU" sz="3200" dirty="0"/>
              <a:t>УТИЦАЈ ФИЗИОЛОШКОГ </a:t>
            </a:r>
            <a:r>
              <a:rPr lang="ru-RU" sz="3200" dirty="0" smtClean="0"/>
              <a:t>СТАЊА</a:t>
            </a:r>
            <a:r>
              <a:rPr lang="en-US" sz="3200" dirty="0" smtClean="0"/>
              <a:t> </a:t>
            </a:r>
            <a:r>
              <a:rPr lang="sr-Cyrl-RS" sz="3200" dirty="0"/>
              <a:t>И</a:t>
            </a:r>
            <a:r>
              <a:rPr lang="ru-RU" sz="3200" dirty="0" smtClean="0"/>
              <a:t> ИСКУСТВА НА </a:t>
            </a:r>
            <a:r>
              <a:rPr lang="ru-RU" sz="3200" dirty="0"/>
              <a:t>ОПАЖАЊЕ </a:t>
            </a:r>
            <a:endParaRPr lang="en-US" sz="3200" dirty="0"/>
          </a:p>
        </p:txBody>
      </p:sp>
      <p:sp>
        <p:nvSpPr>
          <p:cNvPr id="3" name="Content Placeholder 2"/>
          <p:cNvSpPr>
            <a:spLocks noGrp="1"/>
          </p:cNvSpPr>
          <p:nvPr>
            <p:ph sz="quarter" idx="13"/>
          </p:nvPr>
        </p:nvSpPr>
        <p:spPr>
          <a:xfrm>
            <a:off x="990600" y="1981200"/>
            <a:ext cx="3508248" cy="3733800"/>
          </a:xfrm>
        </p:spPr>
        <p:txBody>
          <a:bodyPr>
            <a:normAutofit fontScale="62500" lnSpcReduction="20000"/>
          </a:bodyPr>
          <a:lstStyle/>
          <a:p>
            <a:r>
              <a:rPr lang="ru-RU" sz="2600" b="1" dirty="0"/>
              <a:t>Физиолошки чиниоци</a:t>
            </a:r>
            <a:r>
              <a:rPr lang="ru-RU" dirty="0"/>
              <a:t>:</a:t>
            </a:r>
          </a:p>
          <a:p>
            <a:r>
              <a:rPr lang="ru-RU" i="1" dirty="0"/>
              <a:t>Исправност чулних органа</a:t>
            </a:r>
            <a:r>
              <a:rPr lang="ru-RU" dirty="0"/>
              <a:t>: Услов тачног опажања је исправност пријемника, нервних путева и одговарајућих сензор­них зона у кори мозга. </a:t>
            </a:r>
          </a:p>
          <a:p>
            <a:r>
              <a:rPr lang="ru-RU" i="1" smtClean="0"/>
              <a:t>Узраст и чулна осетљивост</a:t>
            </a:r>
            <a:r>
              <a:rPr lang="ru-RU" smtClean="0"/>
              <a:t>: </a:t>
            </a:r>
            <a:r>
              <a:rPr lang="ru-RU" dirty="0"/>
              <a:t>Млађи људи имају већу осетљивост чула (вида, слуха, укуса, мириса). </a:t>
            </a:r>
          </a:p>
          <a:p>
            <a:r>
              <a:rPr lang="ru-RU" i="1" dirty="0"/>
              <a:t>Тренутна физиолошка стања </a:t>
            </a:r>
            <a:r>
              <a:rPr lang="ru-RU" dirty="0"/>
              <a:t>организма, такође, у великој мери утичу на садржај и тачност нашег опажања. Када су људи неиспавани, уморни, жедни, глад­ни, болесни, када су под дејством стреса, алкохола, лекова или дрога. </a:t>
            </a:r>
          </a:p>
          <a:p>
            <a:endParaRPr lang="en-US" dirty="0"/>
          </a:p>
        </p:txBody>
      </p:sp>
      <p:sp>
        <p:nvSpPr>
          <p:cNvPr id="4" name="Content Placeholder 3"/>
          <p:cNvSpPr>
            <a:spLocks noGrp="1"/>
          </p:cNvSpPr>
          <p:nvPr>
            <p:ph sz="quarter" idx="14"/>
          </p:nvPr>
        </p:nvSpPr>
        <p:spPr>
          <a:xfrm>
            <a:off x="4663440" y="1981200"/>
            <a:ext cx="3489960" cy="4038600"/>
          </a:xfrm>
        </p:spPr>
        <p:txBody>
          <a:bodyPr>
            <a:normAutofit/>
          </a:bodyPr>
          <a:lstStyle/>
          <a:p>
            <a:r>
              <a:rPr lang="ru-RU" sz="1500" b="1" dirty="0" smtClean="0"/>
              <a:t>Психолошки чиниоци: </a:t>
            </a:r>
          </a:p>
          <a:p>
            <a:r>
              <a:rPr lang="ru-RU" sz="1500" b="1" i="1" dirty="0" smtClean="0"/>
              <a:t>Искуство </a:t>
            </a:r>
            <a:r>
              <a:rPr lang="ru-RU" sz="1500" dirty="0" smtClean="0"/>
              <a:t>(претходно)</a:t>
            </a:r>
          </a:p>
          <a:p>
            <a:r>
              <a:rPr lang="ru-RU" sz="1500" dirty="0" smtClean="0"/>
              <a:t>константност </a:t>
            </a:r>
            <a:r>
              <a:rPr lang="ru-RU" sz="1500" dirty="0"/>
              <a:t>облика, боје, величине зависи од </a:t>
            </a:r>
            <a:r>
              <a:rPr lang="ru-RU" sz="1500" dirty="0" smtClean="0"/>
              <a:t>искуства.</a:t>
            </a:r>
          </a:p>
          <a:p>
            <a:endParaRPr lang="ru-RU" sz="1500" dirty="0" smtClean="0"/>
          </a:p>
          <a:p>
            <a:endParaRPr lang="ru-RU" sz="1500" dirty="0" smtClean="0"/>
          </a:p>
          <a:p>
            <a:endParaRPr lang="ru-RU" sz="1500" dirty="0" smtClean="0"/>
          </a:p>
          <a:p>
            <a:endParaRPr lang="ru-RU" sz="1500" dirty="0"/>
          </a:p>
          <a:p>
            <a:endParaRPr lang="ru-RU" sz="1500" dirty="0" smtClean="0"/>
          </a:p>
          <a:p>
            <a:endParaRPr lang="ru-RU" sz="1500" dirty="0"/>
          </a:p>
          <a:p>
            <a:endParaRPr lang="ru-RU" sz="1500" dirty="0" smtClean="0"/>
          </a:p>
          <a:p>
            <a:r>
              <a:rPr lang="ru-RU" sz="1500" dirty="0" smtClean="0"/>
              <a:t>Пре се опажа позната реч (</a:t>
            </a:r>
            <a:r>
              <a:rPr lang="ru-RU" sz="1500" i="1" dirty="0" smtClean="0"/>
              <a:t>хлеб</a:t>
            </a:r>
            <a:r>
              <a:rPr lang="ru-RU" sz="1500" dirty="0" smtClean="0"/>
              <a:t>)</a:t>
            </a:r>
          </a:p>
          <a:p>
            <a:r>
              <a:rPr lang="ru-RU" sz="1500" dirty="0" smtClean="0"/>
              <a:t>Када </a:t>
            </a:r>
            <a:r>
              <a:rPr lang="ru-RU" sz="1500" dirty="0"/>
              <a:t>слеп човек прогледа, тешко распознаје </a:t>
            </a:r>
            <a:r>
              <a:rPr lang="ru-RU" sz="1500" dirty="0" smtClean="0"/>
              <a:t>облике.</a:t>
            </a:r>
            <a:endParaRPr lang="ru-RU" sz="1500"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429000"/>
            <a:ext cx="1499952" cy="140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671" r="10122" b="18821"/>
          <a:stretch/>
        </p:blipFill>
        <p:spPr bwMode="auto">
          <a:xfrm>
            <a:off x="6399535" y="3068334"/>
            <a:ext cx="1646648" cy="187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2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fade">
                                      <p:cBhvr>
                                        <p:cTn id="5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600" dirty="0"/>
              <a:t>УТИЦАЈ </a:t>
            </a:r>
            <a:r>
              <a:rPr lang="ru-RU" sz="3600" dirty="0" smtClean="0"/>
              <a:t>МОТИВАЦИЈЕ </a:t>
            </a:r>
            <a:r>
              <a:rPr lang="ru-RU" sz="3600" dirty="0"/>
              <a:t>И ЛИЧНОСТИ НА ОПАЖАЊЕ </a:t>
            </a:r>
            <a:endParaRPr lang="en-US" sz="3600" dirty="0"/>
          </a:p>
        </p:txBody>
      </p:sp>
      <p:sp>
        <p:nvSpPr>
          <p:cNvPr id="3" name="Content Placeholder 2"/>
          <p:cNvSpPr>
            <a:spLocks noGrp="1"/>
          </p:cNvSpPr>
          <p:nvPr>
            <p:ph sz="quarter" idx="13"/>
          </p:nvPr>
        </p:nvSpPr>
        <p:spPr/>
        <p:txBody>
          <a:bodyPr>
            <a:normAutofit fontScale="70000" lnSpcReduction="20000"/>
          </a:bodyPr>
          <a:lstStyle/>
          <a:p>
            <a:r>
              <a:rPr lang="ru-RU" b="1" i="1" dirty="0"/>
              <a:t>Мотивација</a:t>
            </a:r>
            <a:r>
              <a:rPr lang="ru-RU" dirty="0"/>
              <a:t> </a:t>
            </a:r>
            <a:endParaRPr lang="ru-RU" dirty="0" smtClean="0"/>
          </a:p>
          <a:p>
            <a:r>
              <a:rPr lang="ru-RU" dirty="0" smtClean="0"/>
              <a:t>Селекција </a:t>
            </a:r>
            <a:r>
              <a:rPr lang="ru-RU" dirty="0"/>
              <a:t>опажаја у складу са тренутним </a:t>
            </a:r>
            <a:r>
              <a:rPr lang="ru-RU" i="1" dirty="0" smtClean="0"/>
              <a:t>биолошким нагонима </a:t>
            </a:r>
            <a:r>
              <a:rPr lang="ru-RU" i="1" dirty="0"/>
              <a:t>и психолошким </a:t>
            </a:r>
            <a:r>
              <a:rPr lang="ru-RU" i="1" dirty="0" smtClean="0"/>
              <a:t>потребама </a:t>
            </a:r>
            <a:r>
              <a:rPr lang="ru-RU" dirty="0" smtClean="0"/>
              <a:t>и </a:t>
            </a:r>
            <a:r>
              <a:rPr lang="ru-RU" i="1" dirty="0" smtClean="0"/>
              <a:t>жељама</a:t>
            </a:r>
            <a:r>
              <a:rPr lang="ru-RU" dirty="0" smtClean="0"/>
              <a:t>. </a:t>
            </a:r>
          </a:p>
          <a:p>
            <a:r>
              <a:rPr lang="ru-RU" dirty="0" smtClean="0"/>
              <a:t>Када смо гладни свуда нам се привиђа храна (лакше опажамо пекаре, месаре, </a:t>
            </a:r>
            <a:r>
              <a:rPr lang="ru-RU" dirty="0" smtClean="0"/>
              <a:t>ресторане </a:t>
            </a:r>
            <a:r>
              <a:rPr lang="ru-RU" dirty="0" smtClean="0"/>
              <a:t>и сл.).</a:t>
            </a:r>
          </a:p>
          <a:p>
            <a:r>
              <a:rPr lang="ru-RU" dirty="0" smtClean="0"/>
              <a:t>Деца из сиромашнијих породица опажају долар као већи (експеримент у социјалној психологији)</a:t>
            </a:r>
            <a:endParaRPr lang="ru-RU" dirty="0"/>
          </a:p>
          <a:p>
            <a:endParaRPr lang="en-US" dirty="0"/>
          </a:p>
        </p:txBody>
      </p:sp>
      <p:sp>
        <p:nvSpPr>
          <p:cNvPr id="4" name="Content Placeholder 3"/>
          <p:cNvSpPr>
            <a:spLocks noGrp="1"/>
          </p:cNvSpPr>
          <p:nvPr>
            <p:ph sz="quarter" idx="14"/>
          </p:nvPr>
        </p:nvSpPr>
        <p:spPr>
          <a:xfrm>
            <a:off x="4663440" y="2119312"/>
            <a:ext cx="3489960" cy="3824287"/>
          </a:xfrm>
        </p:spPr>
        <p:txBody>
          <a:bodyPr>
            <a:normAutofit fontScale="70000" lnSpcReduction="20000"/>
          </a:bodyPr>
          <a:lstStyle/>
          <a:p>
            <a:r>
              <a:rPr lang="sr-Cyrl-RS" b="1" i="1" dirty="0" smtClean="0"/>
              <a:t>Личност, осећања, вредности</a:t>
            </a:r>
            <a:r>
              <a:rPr lang="sr-Cyrl-RS" dirty="0" smtClean="0"/>
              <a:t> </a:t>
            </a:r>
          </a:p>
          <a:p>
            <a:r>
              <a:rPr lang="ru-RU" i="1" dirty="0"/>
              <a:t>Емоције</a:t>
            </a:r>
            <a:r>
              <a:rPr lang="ru-RU" dirty="0"/>
              <a:t> </a:t>
            </a:r>
            <a:r>
              <a:rPr lang="ru-RU" dirty="0" smtClean="0"/>
              <a:t>утичу </a:t>
            </a:r>
            <a:r>
              <a:rPr lang="ru-RU" dirty="0"/>
              <a:t>на субјективност </a:t>
            </a:r>
            <a:r>
              <a:rPr lang="ru-RU" dirty="0" smtClean="0"/>
              <a:t>опажања (мајци </a:t>
            </a:r>
            <a:r>
              <a:rPr lang="ru-RU" dirty="0"/>
              <a:t>је њено дете </a:t>
            </a:r>
            <a:r>
              <a:rPr lang="ru-RU" dirty="0" smtClean="0"/>
              <a:t>најлепше; особу коју мрзимо опажамо као ружну)</a:t>
            </a:r>
            <a:endParaRPr lang="ru-RU" dirty="0"/>
          </a:p>
          <a:p>
            <a:r>
              <a:rPr lang="ru-RU" i="1" dirty="0"/>
              <a:t>Ставови, вредности и интересовања </a:t>
            </a:r>
            <a:r>
              <a:rPr lang="ru-RU" dirty="0" smtClean="0"/>
              <a:t>олакшавају </a:t>
            </a:r>
            <a:r>
              <a:rPr lang="ru-RU" dirty="0"/>
              <a:t>опажање јед­них и отежавају опажање других </a:t>
            </a:r>
            <a:r>
              <a:rPr lang="ru-RU" dirty="0" smtClean="0"/>
              <a:t>садржаја (када </a:t>
            </a:r>
            <a:r>
              <a:rPr lang="ru-RU" dirty="0"/>
              <a:t>се брзо излаже низ речи, лакше се препознају речи које </a:t>
            </a:r>
            <a:r>
              <a:rPr lang="ru-RU" dirty="0" smtClean="0"/>
              <a:t>одговарају </a:t>
            </a:r>
            <a:r>
              <a:rPr lang="ru-RU" dirty="0"/>
              <a:t>нашим </a:t>
            </a:r>
            <a:r>
              <a:rPr lang="ru-RU" dirty="0" smtClean="0"/>
              <a:t>вредностима </a:t>
            </a:r>
            <a:r>
              <a:rPr lang="ru-RU" dirty="0"/>
              <a:t>и </a:t>
            </a:r>
            <a:r>
              <a:rPr lang="ru-RU" dirty="0" smtClean="0"/>
              <a:t>интересовањима). </a:t>
            </a:r>
            <a:endParaRPr lang="en-US" dirty="0"/>
          </a:p>
          <a:p>
            <a:endParaRPr lang="en-US" dirty="0"/>
          </a:p>
        </p:txBody>
      </p:sp>
    </p:spTree>
    <p:extLst>
      <p:ext uri="{BB962C8B-B14F-4D97-AF65-F5344CB8AC3E}">
        <p14:creationId xmlns:p14="http://schemas.microsoft.com/office/powerpoint/2010/main" val="304104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838201"/>
          </a:xfrm>
        </p:spPr>
        <p:txBody>
          <a:bodyPr>
            <a:normAutofit/>
          </a:bodyPr>
          <a:lstStyle/>
          <a:p>
            <a:r>
              <a:rPr lang="ru-RU" sz="3200" dirty="0"/>
              <a:t>ИЛУЗИЈЕ</a:t>
            </a:r>
            <a:endParaRPr lang="en-US" sz="3200" dirty="0"/>
          </a:p>
        </p:txBody>
      </p:sp>
      <p:sp>
        <p:nvSpPr>
          <p:cNvPr id="3" name="Content Placeholder 2"/>
          <p:cNvSpPr>
            <a:spLocks noGrp="1"/>
          </p:cNvSpPr>
          <p:nvPr>
            <p:ph sz="quarter" idx="13"/>
          </p:nvPr>
        </p:nvSpPr>
        <p:spPr>
          <a:xfrm>
            <a:off x="1298448" y="1828800"/>
            <a:ext cx="3200400" cy="3895343"/>
          </a:xfrm>
        </p:spPr>
        <p:txBody>
          <a:bodyPr>
            <a:normAutofit fontScale="70000" lnSpcReduction="20000"/>
          </a:bodyPr>
          <a:lstStyle/>
          <a:p>
            <a:r>
              <a:rPr lang="ru-RU" b="1" i="1" dirty="0"/>
              <a:t>Илузије</a:t>
            </a:r>
            <a:r>
              <a:rPr lang="ru-RU" dirty="0"/>
              <a:t> су неадекватни, погрешни опажаји неких постојећих дражи</a:t>
            </a:r>
          </a:p>
          <a:p>
            <a:r>
              <a:rPr lang="ru-RU" i="1" dirty="0"/>
              <a:t>Врсте илузија према настанку</a:t>
            </a:r>
            <a:r>
              <a:rPr lang="ru-RU" dirty="0"/>
              <a:t>: </a:t>
            </a:r>
          </a:p>
          <a:p>
            <a:r>
              <a:rPr lang="ru-RU" dirty="0"/>
              <a:t>мотивационо изазване, осећањима, жељама и </a:t>
            </a:r>
            <a:r>
              <a:rPr lang="ru-RU" dirty="0" smtClean="0"/>
              <a:t>очекивањима (илузије аперцепције – очекујемо </a:t>
            </a:r>
            <a:r>
              <a:rPr lang="ru-RU" dirty="0"/>
              <a:t>особу, па је и «видимо»)</a:t>
            </a:r>
          </a:p>
          <a:p>
            <a:r>
              <a:rPr lang="ru-RU" dirty="0" smtClean="0"/>
              <a:t>урођене</a:t>
            </a:r>
            <a:r>
              <a:rPr lang="ru-RU" dirty="0"/>
              <a:t>, изазване одређеним односом дражи (светлији предмети изгледају већи, вертикалне линије дуже, сунце је “веће” на заласку</a:t>
            </a:r>
            <a:r>
              <a:rPr lang="ru-RU" dirty="0" smtClean="0"/>
              <a:t>)</a:t>
            </a:r>
          </a:p>
          <a:p>
            <a:endParaRPr lang="ru-RU" dirty="0" smtClean="0"/>
          </a:p>
          <a:p>
            <a:endParaRPr lang="ru-RU" dirty="0"/>
          </a:p>
          <a:p>
            <a:endParaRPr lang="en-US" dirty="0"/>
          </a:p>
        </p:txBody>
      </p:sp>
      <p:sp>
        <p:nvSpPr>
          <p:cNvPr id="4" name="Content Placeholder 3"/>
          <p:cNvSpPr>
            <a:spLocks noGrp="1"/>
          </p:cNvSpPr>
          <p:nvPr>
            <p:ph sz="quarter" idx="14"/>
          </p:nvPr>
        </p:nvSpPr>
        <p:spPr>
          <a:xfrm>
            <a:off x="4663440" y="1752600"/>
            <a:ext cx="3200400" cy="3971925"/>
          </a:xfrm>
        </p:spPr>
        <p:txBody>
          <a:bodyPr/>
          <a:lstStyle/>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927" y="5029200"/>
            <a:ext cx="3117389" cy="87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822" y="1638822"/>
            <a:ext cx="1462799" cy="141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327" y="1638821"/>
            <a:ext cx="1410372"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36" t="3642" r="4491" b="3141"/>
          <a:stretch/>
        </p:blipFill>
        <p:spPr bwMode="auto">
          <a:xfrm>
            <a:off x="5643418" y="3168073"/>
            <a:ext cx="1699491" cy="173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1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fade">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fade">
                                      <p:cBhvr>
                                        <p:cTn id="4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838201"/>
          </a:xfrm>
        </p:spPr>
        <p:txBody>
          <a:bodyPr>
            <a:normAutofit/>
          </a:bodyPr>
          <a:lstStyle/>
          <a:p>
            <a:r>
              <a:rPr lang="sr-Cyrl-RS" sz="3200" dirty="0" smtClean="0"/>
              <a:t>ХАЛУЦИНАЦИЈЕ</a:t>
            </a:r>
            <a:endParaRPr lang="en-US" sz="3200" dirty="0"/>
          </a:p>
        </p:txBody>
      </p:sp>
      <p:sp>
        <p:nvSpPr>
          <p:cNvPr id="3" name="Content Placeholder 2"/>
          <p:cNvSpPr>
            <a:spLocks noGrp="1"/>
          </p:cNvSpPr>
          <p:nvPr>
            <p:ph sz="quarter" idx="13"/>
          </p:nvPr>
        </p:nvSpPr>
        <p:spPr>
          <a:xfrm>
            <a:off x="990600" y="1676400"/>
            <a:ext cx="3508248" cy="4221041"/>
          </a:xfrm>
        </p:spPr>
        <p:txBody>
          <a:bodyPr>
            <a:normAutofit fontScale="62500" lnSpcReduction="20000"/>
          </a:bodyPr>
          <a:lstStyle/>
          <a:p>
            <a:r>
              <a:rPr lang="ru-RU" b="1" i="1" dirty="0"/>
              <a:t>Халуцинација</a:t>
            </a:r>
            <a:r>
              <a:rPr lang="ru-RU" dirty="0"/>
              <a:t> је перцептивни доживљај актуелно непостојећих дражи, који  прати висока субјективна увереност у њихово стварно постојање. </a:t>
            </a:r>
          </a:p>
          <a:p>
            <a:r>
              <a:rPr lang="ru-RU" dirty="0" smtClean="0"/>
              <a:t>Код </a:t>
            </a:r>
            <a:r>
              <a:rPr lang="ru-RU" i="1" dirty="0"/>
              <a:t>психоза</a:t>
            </a:r>
            <a:r>
              <a:rPr lang="ru-RU" dirty="0"/>
              <a:t> (схизофреније, параноје) честе су слушне и визуелне халуцинације, за које је болесник чврсто уверен да су то опажаји стварних појава. </a:t>
            </a:r>
            <a:endParaRPr lang="ru-RU" dirty="0" smtClean="0"/>
          </a:p>
          <a:p>
            <a:r>
              <a:rPr lang="ru-RU" dirty="0"/>
              <a:t>Најчешће су </a:t>
            </a:r>
            <a:r>
              <a:rPr lang="ru-RU" i="1" dirty="0"/>
              <a:t>визуелне</a:t>
            </a:r>
            <a:r>
              <a:rPr lang="ru-RU" dirty="0"/>
              <a:t> халуцинације, али могу бити и </a:t>
            </a:r>
            <a:r>
              <a:rPr lang="ru-RU" i="1" dirty="0"/>
              <a:t>аудитивне, тактилне, олфактивне </a:t>
            </a:r>
            <a:r>
              <a:rPr lang="ru-RU" dirty="0"/>
              <a:t>и сл.</a:t>
            </a:r>
          </a:p>
          <a:p>
            <a:r>
              <a:rPr lang="ru-RU" dirty="0"/>
              <a:t>Халуцинација слабијег интензитета може се јавити и код нормалних људи у посебним ситуацијама (превелика емотивна напетост, умор, несаница, стање транса, интоксикације итд).</a:t>
            </a:r>
          </a:p>
        </p:txBody>
      </p:sp>
      <p:sp>
        <p:nvSpPr>
          <p:cNvPr id="4" name="Content Placeholder 3"/>
          <p:cNvSpPr>
            <a:spLocks noGrp="1"/>
          </p:cNvSpPr>
          <p:nvPr>
            <p:ph sz="quarter" idx="14"/>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2497040" cy="399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3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965245" cy="762001"/>
          </a:xfrm>
        </p:spPr>
        <p:txBody>
          <a:bodyPr>
            <a:normAutofit/>
          </a:bodyPr>
          <a:lstStyle/>
          <a:p>
            <a:r>
              <a:rPr lang="sr-Cyrl-RS" sz="3600" dirty="0" smtClean="0"/>
              <a:t>ПАЖЊА</a:t>
            </a:r>
            <a:endParaRPr lang="en-US" sz="3600" dirty="0"/>
          </a:p>
        </p:txBody>
      </p:sp>
      <p:sp>
        <p:nvSpPr>
          <p:cNvPr id="3" name="Content Placeholder 2"/>
          <p:cNvSpPr>
            <a:spLocks noGrp="1"/>
          </p:cNvSpPr>
          <p:nvPr>
            <p:ph sz="quarter" idx="13"/>
          </p:nvPr>
        </p:nvSpPr>
        <p:spPr>
          <a:xfrm>
            <a:off x="914400" y="1447800"/>
            <a:ext cx="3584448" cy="4276343"/>
          </a:xfrm>
        </p:spPr>
        <p:txBody>
          <a:bodyPr>
            <a:normAutofit/>
          </a:bodyPr>
          <a:lstStyle/>
          <a:p>
            <a:r>
              <a:rPr lang="ru-RU" sz="1400" b="1" i="1" dirty="0"/>
              <a:t>Пажња</a:t>
            </a:r>
            <a:r>
              <a:rPr lang="ru-RU" sz="1400" dirty="0"/>
              <a:t> је </a:t>
            </a:r>
            <a:r>
              <a:rPr lang="ru-RU" sz="1400" dirty="0" smtClean="0"/>
              <a:t>управљеност и усредсређеност </a:t>
            </a:r>
            <a:r>
              <a:rPr lang="ru-RU" sz="1400" dirty="0"/>
              <a:t>менталне активности на </a:t>
            </a:r>
            <a:r>
              <a:rPr lang="ru-RU" sz="1400" dirty="0" smtClean="0"/>
              <a:t>ограничен </a:t>
            </a:r>
            <a:r>
              <a:rPr lang="ru-RU" sz="1400" dirty="0"/>
              <a:t>број значајних дражи,  уз </a:t>
            </a:r>
            <a:r>
              <a:rPr lang="ru-RU" sz="1400" dirty="0" smtClean="0"/>
              <a:t>занемаривање осталих</a:t>
            </a:r>
            <a:r>
              <a:rPr lang="ru-RU" sz="1400" dirty="0"/>
              <a:t>, небитних.</a:t>
            </a:r>
          </a:p>
          <a:p>
            <a:r>
              <a:rPr lang="ru-RU" sz="1400" i="1" dirty="0"/>
              <a:t>Одлике пажње</a:t>
            </a:r>
            <a:r>
              <a:rPr lang="ru-RU" sz="1400" dirty="0"/>
              <a:t>: активирање организма за што бољи пријем дражи (окретање тела и  усмеравање чулних органа према објекту, укоченост </a:t>
            </a:r>
            <a:r>
              <a:rPr lang="ru-RU" sz="1400" dirty="0" smtClean="0"/>
              <a:t>тела </a:t>
            </a:r>
            <a:r>
              <a:rPr lang="ru-RU" sz="1400" dirty="0"/>
              <a:t>итд</a:t>
            </a:r>
            <a:r>
              <a:rPr lang="ru-RU" sz="1400"/>
              <a:t>.) </a:t>
            </a:r>
            <a:r>
              <a:rPr lang="ru-RU" sz="1400" smtClean="0"/>
              <a:t>и </a:t>
            </a:r>
            <a:r>
              <a:rPr lang="ru-RU" sz="1400" dirty="0"/>
              <a:t>већа јасноћа доживљавања појава на које је пажња усмерена</a:t>
            </a:r>
            <a:r>
              <a:rPr lang="ru-RU" sz="1400" dirty="0" smtClean="0"/>
              <a:t>.</a:t>
            </a:r>
          </a:p>
          <a:p>
            <a:endParaRPr lang="ru-RU" sz="2000" dirty="0" smtClean="0"/>
          </a:p>
          <a:p>
            <a:endParaRPr lang="ru-RU" dirty="0"/>
          </a:p>
          <a:p>
            <a:endParaRPr lang="en-US" dirty="0"/>
          </a:p>
        </p:txBody>
      </p:sp>
      <p:sp>
        <p:nvSpPr>
          <p:cNvPr id="4" name="Content Placeholder 3"/>
          <p:cNvSpPr>
            <a:spLocks noGrp="1"/>
          </p:cNvSpPr>
          <p:nvPr>
            <p:ph sz="quarter" idx="14"/>
          </p:nvPr>
        </p:nvSpPr>
        <p:spPr>
          <a:xfrm>
            <a:off x="4648200" y="1676400"/>
            <a:ext cx="3200400" cy="3895725"/>
          </a:xfrm>
        </p:spPr>
        <p:txBody>
          <a:bodyPr>
            <a:normAutofit/>
          </a:bodyPr>
          <a:lstStyle/>
          <a:p>
            <a:r>
              <a:rPr lang="ru-RU" sz="1600" i="1" dirty="0"/>
              <a:t>Врсте пажње</a:t>
            </a:r>
            <a:r>
              <a:rPr lang="ru-RU" sz="1600" dirty="0" smtClean="0"/>
              <a:t>:</a:t>
            </a:r>
          </a:p>
          <a:p>
            <a:r>
              <a:rPr lang="ru-RU" sz="1600" dirty="0" smtClean="0"/>
              <a:t>спонтана</a:t>
            </a:r>
            <a:r>
              <a:rPr lang="ru-RU" sz="1600" dirty="0"/>
              <a:t>, ненамерна </a:t>
            </a:r>
            <a:endParaRPr lang="ru-RU" sz="1600" dirty="0" smtClean="0"/>
          </a:p>
          <a:p>
            <a:r>
              <a:rPr lang="ru-RU" sz="1600" dirty="0" smtClean="0"/>
              <a:t>намерна </a:t>
            </a:r>
          </a:p>
          <a:p>
            <a:r>
              <a:rPr lang="ru-RU" sz="1600" dirty="0" smtClean="0"/>
              <a:t>подељена</a:t>
            </a:r>
          </a:p>
          <a:p>
            <a:r>
              <a:rPr lang="ru-RU" sz="1600" dirty="0" smtClean="0"/>
              <a:t>неподељена</a:t>
            </a:r>
            <a:r>
              <a:rPr lang="ru-RU" sz="1600" dirty="0"/>
              <a:t>.</a:t>
            </a:r>
          </a:p>
          <a:p>
            <a:endParaRPr lang="ru-RU" sz="1600" i="1" dirty="0" smtClean="0"/>
          </a:p>
          <a:p>
            <a:r>
              <a:rPr lang="ru-RU" sz="1600" i="1" dirty="0" smtClean="0"/>
              <a:t>Обим </a:t>
            </a:r>
            <a:r>
              <a:rPr lang="ru-RU" sz="1600" i="1" dirty="0"/>
              <a:t>пажње</a:t>
            </a:r>
            <a:r>
              <a:rPr lang="ru-RU" sz="1600" dirty="0"/>
              <a:t>: оптимално до 6-8 елемената, осим ако су елементи дати у целинама </a:t>
            </a:r>
            <a:r>
              <a:rPr lang="ru-RU" sz="1600" dirty="0" smtClean="0"/>
              <a:t>(138919141918)</a:t>
            </a:r>
            <a:endParaRPr lang="ru-RU" sz="1600" dirty="0"/>
          </a:p>
          <a:p>
            <a:r>
              <a:rPr lang="ru-RU" sz="1600" dirty="0"/>
              <a:t>Колебање (флуктуација) пажње</a:t>
            </a:r>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957"/>
          <a:stretch/>
        </p:blipFill>
        <p:spPr bwMode="auto">
          <a:xfrm>
            <a:off x="1447799" y="4114800"/>
            <a:ext cx="2946441" cy="17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1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ОПАЖАЊЕ: ПРОЦЕС И УЛОГА</a:t>
            </a:r>
            <a:endParaRPr lang="en-US" dirty="0"/>
          </a:p>
        </p:txBody>
      </p:sp>
      <p:sp>
        <p:nvSpPr>
          <p:cNvPr id="3" name="Content Placeholder 2"/>
          <p:cNvSpPr>
            <a:spLocks noGrp="1"/>
          </p:cNvSpPr>
          <p:nvPr>
            <p:ph idx="1"/>
          </p:nvPr>
        </p:nvSpPr>
        <p:spPr/>
        <p:txBody>
          <a:bodyPr>
            <a:normAutofit fontScale="85000" lnSpcReduction="10000"/>
          </a:bodyPr>
          <a:lstStyle/>
          <a:p>
            <a:r>
              <a:rPr lang="sr-Cyrl-RS" dirty="0" smtClean="0"/>
              <a:t>Без адекватног опажања немогућ је опстанак. Опажањем упознајемо свет, сналазимо се у њему и прилагођавамо.</a:t>
            </a:r>
          </a:p>
          <a:p>
            <a:r>
              <a:rPr lang="ru-RU" dirty="0" smtClean="0"/>
              <a:t>Опажање (перцепција) </a:t>
            </a:r>
            <a:r>
              <a:rPr lang="ru-RU" dirty="0"/>
              <a:t>је изузетно важан </a:t>
            </a:r>
            <a:r>
              <a:rPr lang="ru-RU" dirty="0" smtClean="0"/>
              <a:t>психички, основни </a:t>
            </a:r>
            <a:r>
              <a:rPr lang="ru-RU" i="1" dirty="0" smtClean="0"/>
              <a:t>когнитивни</a:t>
            </a:r>
            <a:r>
              <a:rPr lang="ru-RU" dirty="0" smtClean="0"/>
              <a:t> </a:t>
            </a:r>
            <a:r>
              <a:rPr lang="ru-RU" dirty="0"/>
              <a:t>процес на основу којег организам, посредством чулних органа, непосредно упознаје значајна својства појава и предмета у </a:t>
            </a:r>
            <a:r>
              <a:rPr lang="ru-RU" dirty="0" smtClean="0"/>
              <a:t>стварности (облик</a:t>
            </a:r>
            <a:r>
              <a:rPr lang="ru-RU" dirty="0"/>
              <a:t>, боја, величина, брзина, јачина, тврдоћа </a:t>
            </a:r>
            <a:r>
              <a:rPr lang="ru-RU" dirty="0" smtClean="0"/>
              <a:t>итд).</a:t>
            </a:r>
            <a:endParaRPr lang="ru-RU" dirty="0"/>
          </a:p>
          <a:p>
            <a:pPr>
              <a:lnSpc>
                <a:spcPct val="90000"/>
              </a:lnSpc>
            </a:pPr>
            <a:r>
              <a:rPr lang="sr-Cyrl-CS" dirty="0" smtClean="0"/>
              <a:t>Опажање је </a:t>
            </a:r>
            <a:r>
              <a:rPr lang="sr-Cyrl-CS" i="1" dirty="0" smtClean="0"/>
              <a:t>субјективни одраз</a:t>
            </a:r>
            <a:r>
              <a:rPr lang="sr-Cyrl-CS" dirty="0" smtClean="0"/>
              <a:t>, а не </a:t>
            </a:r>
            <a:r>
              <a:rPr lang="sr-Cyrl-CS" dirty="0"/>
              <a:t>проста </a:t>
            </a:r>
            <a:r>
              <a:rPr lang="sr-Cyrl-CS" dirty="0" smtClean="0"/>
              <a:t>копија </a:t>
            </a:r>
            <a:r>
              <a:rPr lang="sr-Cyrl-CS" dirty="0"/>
              <a:t>објективног </a:t>
            </a:r>
            <a:r>
              <a:rPr lang="sr-Cyrl-CS" dirty="0" smtClean="0"/>
              <a:t>света (попут фотографије).</a:t>
            </a:r>
            <a:endParaRPr lang="sr-Cyrl-CS" dirty="0"/>
          </a:p>
          <a:p>
            <a:endParaRPr lang="en-US" dirty="0"/>
          </a:p>
        </p:txBody>
      </p:sp>
    </p:spTree>
    <p:extLst>
      <p:ext uri="{BB962C8B-B14F-4D97-AF65-F5344CB8AC3E}">
        <p14:creationId xmlns:p14="http://schemas.microsoft.com/office/powerpoint/2010/main" val="35777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ОПАЖАЊЕ КАО АКТИВАН ПРОЦЕС</a:t>
            </a:r>
            <a:endParaRPr lang="en-US" dirty="0"/>
          </a:p>
        </p:txBody>
      </p:sp>
      <p:sp>
        <p:nvSpPr>
          <p:cNvPr id="3" name="Content Placeholder 2"/>
          <p:cNvSpPr>
            <a:spLocks noGrp="1"/>
          </p:cNvSpPr>
          <p:nvPr>
            <p:ph idx="1"/>
          </p:nvPr>
        </p:nvSpPr>
        <p:spPr/>
        <p:txBody>
          <a:bodyPr>
            <a:normAutofit fontScale="85000" lnSpcReduction="20000"/>
          </a:bodyPr>
          <a:lstStyle/>
          <a:p>
            <a:pPr>
              <a:lnSpc>
                <a:spcPct val="90000"/>
              </a:lnSpc>
            </a:pPr>
            <a:r>
              <a:rPr lang="ru-RU" sz="2800" b="1" dirty="0" smtClean="0"/>
              <a:t>Опажање</a:t>
            </a:r>
            <a:r>
              <a:rPr lang="ru-RU" dirty="0" smtClean="0"/>
              <a:t> </a:t>
            </a:r>
            <a:r>
              <a:rPr lang="ru-RU" dirty="0"/>
              <a:t>је активан процес којим јединка одабира, повезује</a:t>
            </a:r>
            <a:r>
              <a:rPr lang="ru-RU" dirty="0" smtClean="0"/>
              <a:t>, организује</a:t>
            </a:r>
            <a:r>
              <a:rPr lang="en-US" dirty="0" smtClean="0"/>
              <a:t>, </a:t>
            </a:r>
            <a:r>
              <a:rPr lang="ru-RU" dirty="0" smtClean="0"/>
              <a:t>интегрише</a:t>
            </a:r>
            <a:r>
              <a:rPr lang="en-US" dirty="0" smtClean="0"/>
              <a:t> </a:t>
            </a:r>
            <a:r>
              <a:rPr lang="sr-Cyrl-RS" dirty="0"/>
              <a:t>и</a:t>
            </a:r>
            <a:r>
              <a:rPr lang="ru-RU" dirty="0" smtClean="0"/>
              <a:t> тумачи разнолике </a:t>
            </a:r>
            <a:r>
              <a:rPr lang="ru-RU" dirty="0"/>
              <a:t>осете у целовиту и смисаону менталну репрезентацију света</a:t>
            </a:r>
            <a:r>
              <a:rPr lang="ru-RU" dirty="0" smtClean="0"/>
              <a:t>.</a:t>
            </a:r>
          </a:p>
          <a:p>
            <a:pPr>
              <a:lnSpc>
                <a:spcPct val="90000"/>
              </a:lnSpc>
            </a:pPr>
            <a:r>
              <a:rPr lang="sr-Cyrl-CS" dirty="0" smtClean="0"/>
              <a:t>Оно, дакле, није прост него је сложен </a:t>
            </a:r>
            <a:r>
              <a:rPr lang="sr-Cyrl-CS" dirty="0"/>
              <a:t>процес који садржи различите </a:t>
            </a:r>
            <a:r>
              <a:rPr lang="sr-Cyrl-CS" dirty="0" smtClean="0"/>
              <a:t>врсте активности: </a:t>
            </a:r>
            <a:r>
              <a:rPr lang="sr-Cyrl-CS" i="1" dirty="0"/>
              <a:t>селекцију дражи, организовање дражи у целине </a:t>
            </a:r>
            <a:r>
              <a:rPr lang="sr-Cyrl-CS" dirty="0"/>
              <a:t>и </a:t>
            </a:r>
            <a:r>
              <a:rPr lang="sr-Cyrl-CS" i="1" dirty="0"/>
              <a:t>тумачење</a:t>
            </a:r>
            <a:r>
              <a:rPr lang="sr-Cyrl-CS" dirty="0" smtClean="0"/>
              <a:t>.</a:t>
            </a:r>
            <a:endParaRPr lang="ru-RU" dirty="0"/>
          </a:p>
          <a:p>
            <a:pPr>
              <a:lnSpc>
                <a:spcPct val="90000"/>
              </a:lnSpc>
            </a:pPr>
            <a:r>
              <a:rPr lang="ru-RU" i="1" dirty="0"/>
              <a:t>Конструктивистичко схватање </a:t>
            </a:r>
            <a:r>
              <a:rPr lang="ru-RU" dirty="0"/>
              <a:t>наглашава да је опажање процес у којем субјект тумачи </a:t>
            </a:r>
            <a:r>
              <a:rPr lang="ru-RU" dirty="0" smtClean="0"/>
              <a:t>(декодира) сензорне </a:t>
            </a:r>
            <a:r>
              <a:rPr lang="ru-RU" dirty="0"/>
              <a:t>знакове и тако конструише опажаје на основу </a:t>
            </a:r>
            <a:r>
              <a:rPr lang="ru-RU" dirty="0" smtClean="0"/>
              <a:t>властитих урођених и касније </a:t>
            </a:r>
            <a:r>
              <a:rPr lang="ru-RU" dirty="0"/>
              <a:t>створених когнитивних структура, искуства и мотивације.</a:t>
            </a:r>
            <a:endParaRPr lang="en-US" dirty="0"/>
          </a:p>
          <a:p>
            <a:endParaRPr lang="en-US" dirty="0"/>
          </a:p>
        </p:txBody>
      </p:sp>
    </p:spTree>
    <p:extLst>
      <p:ext uri="{BB962C8B-B14F-4D97-AF65-F5344CB8AC3E}">
        <p14:creationId xmlns:p14="http://schemas.microsoft.com/office/powerpoint/2010/main" val="300041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ОСЕТИ И ОПАЖАЈИ</a:t>
            </a:r>
            <a:endParaRPr lang="en-US" dirty="0"/>
          </a:p>
        </p:txBody>
      </p:sp>
      <p:sp>
        <p:nvSpPr>
          <p:cNvPr id="3" name="Content Placeholder 2"/>
          <p:cNvSpPr>
            <a:spLocks noGrp="1"/>
          </p:cNvSpPr>
          <p:nvPr>
            <p:ph idx="1"/>
          </p:nvPr>
        </p:nvSpPr>
        <p:spPr/>
        <p:txBody>
          <a:bodyPr>
            <a:normAutofit fontScale="77500" lnSpcReduction="20000"/>
          </a:bodyPr>
          <a:lstStyle/>
          <a:p>
            <a:r>
              <a:rPr lang="ru-RU" b="1" dirty="0" smtClean="0"/>
              <a:t>Опажај </a:t>
            </a:r>
            <a:r>
              <a:rPr lang="ru-RU" dirty="0" smtClean="0"/>
              <a:t>је продукт процеса </a:t>
            </a:r>
            <a:r>
              <a:rPr lang="ru-RU" i="1" dirty="0" smtClean="0"/>
              <a:t>опажања</a:t>
            </a:r>
            <a:r>
              <a:rPr lang="ru-RU" dirty="0" smtClean="0"/>
              <a:t>, </a:t>
            </a:r>
            <a:r>
              <a:rPr lang="ru-RU" dirty="0"/>
              <a:t>субјективни доживљај неког сложаја дражи који представља </a:t>
            </a:r>
            <a:r>
              <a:rPr lang="ru-RU" dirty="0" smtClean="0"/>
              <a:t>организовану, сложену и смисаону </a:t>
            </a:r>
            <a:r>
              <a:rPr lang="ru-RU" dirty="0"/>
              <a:t>целину где сваки елементарни чулни податак има своје место и значај. Он је нешто више од простог скупа осета.</a:t>
            </a:r>
          </a:p>
          <a:p>
            <a:r>
              <a:rPr lang="ru-RU" sz="2800" b="1" dirty="0"/>
              <a:t>Осет</a:t>
            </a:r>
            <a:r>
              <a:rPr lang="ru-RU" dirty="0"/>
              <a:t> је сиров, непосредни чулни доживљај (нпр. боје, звука, мириса, укуса, топлог, и сл.) само једног, посебног својства предмета, који настаје дејством дражи (светлосних, ваздушних таласа итд.) на чула. Чисти осети (црвено, влажно, хладно итд.) су пука мисаона апстракција настала вештачким издвајањем извесних елемената из целине доживљаја.­</a:t>
            </a:r>
          </a:p>
          <a:p>
            <a:endParaRPr lang="en-US" dirty="0"/>
          </a:p>
        </p:txBody>
      </p:sp>
    </p:spTree>
    <p:extLst>
      <p:ext uri="{BB962C8B-B14F-4D97-AF65-F5344CB8AC3E}">
        <p14:creationId xmlns:p14="http://schemas.microsoft.com/office/powerpoint/2010/main" val="39318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ДРАЖИ, ЧУЛА И </a:t>
            </a:r>
            <a:r>
              <a:rPr lang="sr-Cyrl-RS" dirty="0" smtClean="0"/>
              <a:t>ОСЕТИ </a:t>
            </a:r>
            <a:endParaRPr lang="en-US" dirty="0"/>
          </a:p>
        </p:txBody>
      </p:sp>
      <p:sp>
        <p:nvSpPr>
          <p:cNvPr id="3" name="Content Placeholder 2"/>
          <p:cNvSpPr>
            <a:spLocks noGrp="1"/>
          </p:cNvSpPr>
          <p:nvPr>
            <p:ph idx="1"/>
          </p:nvPr>
        </p:nvSpPr>
        <p:spPr>
          <a:xfrm>
            <a:off x="1463040" y="1981200"/>
            <a:ext cx="6196405" cy="3886200"/>
          </a:xfrm>
        </p:spPr>
        <p:txBody>
          <a:bodyPr>
            <a:normAutofit fontScale="70000" lnSpcReduction="20000"/>
          </a:bodyPr>
          <a:lstStyle/>
          <a:p>
            <a:r>
              <a:rPr lang="ru-RU" b="1" dirty="0"/>
              <a:t>Драж</a:t>
            </a:r>
            <a:r>
              <a:rPr lang="ru-RU" dirty="0"/>
              <a:t> је свака промена </a:t>
            </a:r>
            <a:r>
              <a:rPr lang="ru-RU" dirty="0" smtClean="0"/>
              <a:t>у енергији</a:t>
            </a:r>
            <a:r>
              <a:rPr lang="ru-RU" dirty="0"/>
              <a:t> (физичка, хемијска)</a:t>
            </a:r>
            <a:r>
              <a:rPr lang="ru-RU" dirty="0" smtClean="0"/>
              <a:t> </a:t>
            </a:r>
            <a:r>
              <a:rPr lang="ru-RU" dirty="0"/>
              <a:t>која делује на наша чула и организам и </a:t>
            </a:r>
            <a:r>
              <a:rPr lang="ru-RU" dirty="0" smtClean="0"/>
              <a:t>успева да изазове </a:t>
            </a:r>
            <a:r>
              <a:rPr lang="ru-RU" dirty="0"/>
              <a:t>њихову реакцију. </a:t>
            </a:r>
            <a:endParaRPr lang="ru-RU" dirty="0" smtClean="0"/>
          </a:p>
          <a:p>
            <a:r>
              <a:rPr lang="ru-RU" dirty="0" smtClean="0"/>
              <a:t>Наша </a:t>
            </a:r>
            <a:r>
              <a:rPr lang="ru-RU" b="1" dirty="0"/>
              <a:t>чула</a:t>
            </a:r>
            <a:r>
              <a:rPr lang="ru-RU" dirty="0"/>
              <a:t> (око, уво, нос итд.) су специјализована само за одређене врсте дражи, које се називају </a:t>
            </a:r>
            <a:r>
              <a:rPr lang="ru-RU" i="1" dirty="0"/>
              <a:t>адекватним дражима </a:t>
            </a:r>
            <a:r>
              <a:rPr lang="ru-RU" dirty="0"/>
              <a:t>(око за светлосне, уво за ваздушне таласе, честице гаса за мирис, итд.).</a:t>
            </a:r>
            <a:endParaRPr lang="en-US" dirty="0"/>
          </a:p>
          <a:p>
            <a:r>
              <a:rPr lang="ru-RU" b="1" dirty="0"/>
              <a:t>Рецептор</a:t>
            </a:r>
            <a:r>
              <a:rPr lang="ru-RU" dirty="0"/>
              <a:t> (чулни </a:t>
            </a:r>
            <a:r>
              <a:rPr lang="ru-RU" dirty="0" smtClean="0"/>
              <a:t>пријемник,</a:t>
            </a:r>
            <a:r>
              <a:rPr lang="ru-RU" dirty="0"/>
              <a:t> нпр. чепићи и штапићи у оку</a:t>
            </a:r>
            <a:r>
              <a:rPr lang="ru-RU" dirty="0" smtClean="0"/>
              <a:t>) </a:t>
            </a:r>
            <a:r>
              <a:rPr lang="ru-RU" dirty="0"/>
              <a:t>је део </a:t>
            </a:r>
            <a:r>
              <a:rPr lang="ru-RU" b="1" dirty="0"/>
              <a:t>чулног органа </a:t>
            </a:r>
            <a:r>
              <a:rPr lang="ru-RU" dirty="0" smtClean="0"/>
              <a:t>(ока) </a:t>
            </a:r>
            <a:r>
              <a:rPr lang="ru-RU" dirty="0"/>
              <a:t>који је специјализован за примање одређене врсте дра­жи (светлосне) и њихово претварање у нервне импулсе. </a:t>
            </a:r>
            <a:endParaRPr lang="ru-RU" dirty="0" smtClean="0"/>
          </a:p>
          <a:p>
            <a:r>
              <a:rPr lang="ru-RU" dirty="0" smtClean="0"/>
              <a:t>Да </a:t>
            </a:r>
            <a:r>
              <a:rPr lang="ru-RU" dirty="0"/>
              <a:t>би нека драж изазвала осет (психички доживљај), потребно је да: (1) на њу реагује рецептор и претвори је у нервни импулс; (2) нервним путем импулс буде пренет до мозга; (3) у одговарајућем сензорном центру у мозгу настане психички доживљај (осет боје, звука).</a:t>
            </a:r>
          </a:p>
          <a:p>
            <a:endParaRPr lang="en-US" dirty="0"/>
          </a:p>
        </p:txBody>
      </p:sp>
    </p:spTree>
    <p:extLst>
      <p:ext uri="{BB962C8B-B14F-4D97-AF65-F5344CB8AC3E}">
        <p14:creationId xmlns:p14="http://schemas.microsoft.com/office/powerpoint/2010/main" val="25649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smtClean="0"/>
              <a:t>ПРАГ ДРАЖИ, ПСИХОФИЗИКА И ЧУЛНА АДАПТАЦИЈА</a:t>
            </a:r>
            <a:endParaRPr lang="en-US" sz="3600" dirty="0"/>
          </a:p>
        </p:txBody>
      </p:sp>
      <p:sp>
        <p:nvSpPr>
          <p:cNvPr id="3" name="Content Placeholder 2"/>
          <p:cNvSpPr>
            <a:spLocks noGrp="1"/>
          </p:cNvSpPr>
          <p:nvPr>
            <p:ph idx="1"/>
          </p:nvPr>
        </p:nvSpPr>
        <p:spPr>
          <a:xfrm>
            <a:off x="1447800" y="2286000"/>
            <a:ext cx="6196405" cy="3603812"/>
          </a:xfrm>
        </p:spPr>
        <p:txBody>
          <a:bodyPr>
            <a:normAutofit fontScale="70000" lnSpcReduction="20000"/>
          </a:bodyPr>
          <a:lstStyle/>
          <a:p>
            <a:r>
              <a:rPr lang="ru-RU" dirty="0"/>
              <a:t>Да би драж изазвала осет или опажај она мора да буде довољно снажна, да пређе одређену границу или праг. </a:t>
            </a:r>
            <a:r>
              <a:rPr lang="ru-RU" b="1" dirty="0"/>
              <a:t>Апсолутни</a:t>
            </a:r>
            <a:r>
              <a:rPr lang="ru-RU" dirty="0"/>
              <a:t> (доњи)</a:t>
            </a:r>
            <a:r>
              <a:rPr lang="ru-RU" b="1" dirty="0"/>
              <a:t> праг </a:t>
            </a:r>
            <a:r>
              <a:rPr lang="ru-RU" dirty="0"/>
              <a:t>је најмањи интензитет дражи који доводи до чулне реакције. </a:t>
            </a:r>
            <a:endParaRPr lang="ru-RU" dirty="0" smtClean="0"/>
          </a:p>
          <a:p>
            <a:r>
              <a:rPr lang="ru-RU" b="1" dirty="0" smtClean="0"/>
              <a:t>Диференцијални </a:t>
            </a:r>
            <a:r>
              <a:rPr lang="ru-RU" b="1" dirty="0"/>
              <a:t>праг </a:t>
            </a:r>
            <a:r>
              <a:rPr lang="ru-RU" dirty="0"/>
              <a:t>(праг разлике) је најмања разлика у интензитету две физичке дражи коју је наше чуло у стању да региструје. </a:t>
            </a:r>
          </a:p>
          <a:p>
            <a:r>
              <a:rPr lang="ru-RU" b="1" dirty="0" smtClean="0"/>
              <a:t>Психофизика</a:t>
            </a:r>
            <a:r>
              <a:rPr lang="ru-RU" dirty="0" smtClean="0"/>
              <a:t> проучава однос између својстава дражи и субјективног доживљаја (осет, опажај).  </a:t>
            </a:r>
            <a:r>
              <a:rPr lang="ru-RU" i="1" dirty="0"/>
              <a:t>Веберов и Фехнеров закон</a:t>
            </a:r>
            <a:r>
              <a:rPr lang="ru-RU" dirty="0"/>
              <a:t> (интензитет осета управно је сразмеран логаритму интензитета дражи). </a:t>
            </a:r>
          </a:p>
          <a:p>
            <a:r>
              <a:rPr lang="ru-RU" b="1" dirty="0"/>
              <a:t>Сензорна адаптација </a:t>
            </a:r>
            <a:r>
              <a:rPr lang="ru-RU" dirty="0"/>
              <a:t>појава да чула мењају своју осетљивост, прилагођавајући се дужини и интензитету дражења (при интензивнијем стимулисању се смањује, а при слабијем се повећава осетљивост). </a:t>
            </a:r>
            <a:endParaRPr lang="ru-RU" dirty="0" smtClean="0"/>
          </a:p>
          <a:p>
            <a:pPr marL="0" indent="0">
              <a:buNone/>
            </a:pPr>
            <a:endParaRPr lang="en-US" dirty="0"/>
          </a:p>
        </p:txBody>
      </p:sp>
    </p:spTree>
    <p:extLst>
      <p:ext uri="{BB962C8B-B14F-4D97-AF65-F5344CB8AC3E}">
        <p14:creationId xmlns:p14="http://schemas.microsoft.com/office/powerpoint/2010/main" val="12000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ЧУЛНИ </a:t>
            </a:r>
            <a:r>
              <a:rPr lang="ru-RU" dirty="0" smtClean="0"/>
              <a:t>ОРГАНИ И ВРСТЕ ОПАЖАЈА</a:t>
            </a:r>
            <a:endParaRPr lang="en-US" dirty="0"/>
          </a:p>
        </p:txBody>
      </p:sp>
      <p:sp>
        <p:nvSpPr>
          <p:cNvPr id="4" name="Content Placeholder 3"/>
          <p:cNvSpPr>
            <a:spLocks noGrp="1"/>
          </p:cNvSpPr>
          <p:nvPr>
            <p:ph sz="quarter" idx="13"/>
          </p:nvPr>
        </p:nvSpPr>
        <p:spPr/>
        <p:txBody>
          <a:bodyPr>
            <a:normAutofit fontScale="92500"/>
          </a:bodyPr>
          <a:lstStyle/>
          <a:p>
            <a:r>
              <a:rPr lang="sr-Cyrl-CS" b="1" dirty="0"/>
              <a:t>Чуло </a:t>
            </a:r>
            <a:r>
              <a:rPr lang="sr-Cyrl-CS" b="1" dirty="0" smtClean="0"/>
              <a:t>вида и виђење</a:t>
            </a:r>
            <a:endParaRPr lang="sr-Cyrl-CS" b="1" dirty="0"/>
          </a:p>
          <a:p>
            <a:r>
              <a:rPr lang="sr-Cyrl-CS" b="1" dirty="0"/>
              <a:t>Чуло </a:t>
            </a:r>
            <a:r>
              <a:rPr lang="sr-Cyrl-CS" b="1" dirty="0" smtClean="0"/>
              <a:t>слуха и чувење</a:t>
            </a:r>
            <a:endParaRPr lang="sr-Cyrl-CS" b="1" dirty="0"/>
          </a:p>
          <a:p>
            <a:r>
              <a:rPr lang="sr-Cyrl-CS" b="1" dirty="0"/>
              <a:t>Чуло </a:t>
            </a:r>
            <a:r>
              <a:rPr lang="sr-Cyrl-CS" b="1" dirty="0" smtClean="0"/>
              <a:t>укуса и укуси</a:t>
            </a:r>
            <a:endParaRPr lang="sr-Cyrl-CS" b="1" dirty="0"/>
          </a:p>
          <a:p>
            <a:r>
              <a:rPr lang="sr-Cyrl-CS" b="1" dirty="0"/>
              <a:t>Чуло </a:t>
            </a:r>
            <a:r>
              <a:rPr lang="sr-Cyrl-CS" b="1" dirty="0" smtClean="0"/>
              <a:t>мириса и мирисање</a:t>
            </a:r>
            <a:endParaRPr lang="sr-Cyrl-CS" b="1" dirty="0"/>
          </a:p>
          <a:p>
            <a:r>
              <a:rPr lang="sr-Cyrl-CS" b="1" dirty="0"/>
              <a:t>Чуло </a:t>
            </a:r>
            <a:r>
              <a:rPr lang="sr-Cyrl-CS" b="1" dirty="0" smtClean="0"/>
              <a:t>додира и додир</a:t>
            </a:r>
            <a:endParaRPr lang="sr-Cyrl-CS" b="1" dirty="0"/>
          </a:p>
          <a:p>
            <a:endParaRPr lang="en-US" dirty="0"/>
          </a:p>
        </p:txBody>
      </p:sp>
      <p:sp>
        <p:nvSpPr>
          <p:cNvPr id="5" name="Content Placeholder 4"/>
          <p:cNvSpPr>
            <a:spLocks noGrp="1"/>
          </p:cNvSpPr>
          <p:nvPr>
            <p:ph sz="quarter" idx="14"/>
          </p:nvPr>
        </p:nvSpPr>
        <p:spPr>
          <a:xfrm>
            <a:off x="4663440" y="2119313"/>
            <a:ext cx="3489960" cy="3605212"/>
          </a:xfrm>
        </p:spPr>
        <p:txBody>
          <a:bodyPr>
            <a:normAutofit fontScale="92500" lnSpcReduction="10000"/>
          </a:bodyPr>
          <a:lstStyle/>
          <a:p>
            <a:r>
              <a:rPr lang="sr-Cyrl-CS" b="1" dirty="0"/>
              <a:t>Чуло бола </a:t>
            </a:r>
          </a:p>
          <a:p>
            <a:r>
              <a:rPr lang="sr-Cyrl-CS" b="1" dirty="0"/>
              <a:t>Чуло топлог-хладног</a:t>
            </a:r>
          </a:p>
          <a:p>
            <a:r>
              <a:rPr lang="sr-Cyrl-CS" b="1" dirty="0"/>
              <a:t>Кинестетичко чуло (осети кретања)</a:t>
            </a:r>
          </a:p>
          <a:p>
            <a:r>
              <a:rPr lang="sr-Cyrl-CS" b="1" dirty="0"/>
              <a:t>Статичко (вестибуларно) чуло</a:t>
            </a:r>
          </a:p>
          <a:p>
            <a:r>
              <a:rPr lang="sr-Cyrl-CS" b="1" dirty="0" smtClean="0"/>
              <a:t>Висцерално</a:t>
            </a:r>
            <a:r>
              <a:rPr lang="sr-Cyrl-CS" b="1" dirty="0"/>
              <a:t>: осети из унутрашњих </a:t>
            </a:r>
            <a:r>
              <a:rPr lang="sr-Cyrl-CS" b="1" dirty="0" smtClean="0"/>
              <a:t>органа (мучнина, празнина)</a:t>
            </a:r>
            <a:endParaRPr lang="en-US" dirty="0"/>
          </a:p>
          <a:p>
            <a:endParaRPr lang="en-US" dirty="0"/>
          </a:p>
        </p:txBody>
      </p:sp>
    </p:spTree>
    <p:extLst>
      <p:ext uri="{BB962C8B-B14F-4D97-AF65-F5344CB8AC3E}">
        <p14:creationId xmlns:p14="http://schemas.microsoft.com/office/powerpoint/2010/main" val="37439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577" y="685800"/>
            <a:ext cx="6965245" cy="1202485"/>
          </a:xfrm>
        </p:spPr>
        <p:txBody>
          <a:bodyPr>
            <a:normAutofit fontScale="90000"/>
          </a:bodyPr>
          <a:lstStyle/>
          <a:p>
            <a:r>
              <a:rPr lang="ru-RU" sz="4000" dirty="0" smtClean="0"/>
              <a:t>ЗАКОНИТОСТИ ОПАЖАЊА:</a:t>
            </a:r>
            <a:br>
              <a:rPr lang="ru-RU" sz="4000" dirty="0" smtClean="0"/>
            </a:br>
            <a:r>
              <a:rPr lang="ru-RU" sz="3100" dirty="0" smtClean="0"/>
              <a:t>ФИГУРА И ПОЗАДИНА</a:t>
            </a:r>
            <a:endParaRPr lang="en-US" sz="3100" dirty="0"/>
          </a:p>
        </p:txBody>
      </p:sp>
      <p:sp>
        <p:nvSpPr>
          <p:cNvPr id="3" name="Content Placeholder 2"/>
          <p:cNvSpPr>
            <a:spLocks noGrp="1"/>
          </p:cNvSpPr>
          <p:nvPr>
            <p:ph sz="quarter" idx="13"/>
          </p:nvPr>
        </p:nvSpPr>
        <p:spPr>
          <a:xfrm>
            <a:off x="1143000" y="1905000"/>
            <a:ext cx="3355848" cy="3810000"/>
          </a:xfrm>
        </p:spPr>
        <p:txBody>
          <a:bodyPr>
            <a:normAutofit fontScale="62500" lnSpcReduction="20000"/>
          </a:bodyPr>
          <a:lstStyle/>
          <a:p>
            <a:r>
              <a:rPr lang="ru-RU" dirty="0" smtClean="0"/>
              <a:t>Једна од елементарних законитости опажања је </a:t>
            </a:r>
            <a:r>
              <a:rPr lang="ru-RU" i="1" dirty="0" smtClean="0"/>
              <a:t>диференцирање опажајног поља</a:t>
            </a:r>
            <a:r>
              <a:rPr lang="ru-RU" dirty="0" smtClean="0"/>
              <a:t>, опажање извесних предмета као издвојених на мање израженој позадини. </a:t>
            </a:r>
          </a:p>
          <a:p>
            <a:r>
              <a:rPr lang="sr-Cyrl-RS" b="1" dirty="0" smtClean="0"/>
              <a:t>Фигура </a:t>
            </a:r>
            <a:r>
              <a:rPr lang="sr-Cyrl-RS" dirty="0"/>
              <a:t>је средишњи, истакнути, мањи </a:t>
            </a:r>
            <a:r>
              <a:rPr lang="ru-RU" dirty="0"/>
              <a:t>део пер­</a:t>
            </a:r>
            <a:r>
              <a:rPr lang="sr-Cyrl-RS" dirty="0"/>
              <a:t>цептивног поља, који је издвојен, добро организован, </a:t>
            </a:r>
            <a:r>
              <a:rPr lang="sr-Cyrl-RS" dirty="0" smtClean="0"/>
              <a:t>стабилан, богатији детаљима, носи </a:t>
            </a:r>
            <a:r>
              <a:rPr lang="sr-Cyrl-RS" dirty="0"/>
              <a:t>више смисла и као да лежи на подлози. </a:t>
            </a:r>
          </a:p>
          <a:p>
            <a:r>
              <a:rPr lang="sr-Cyrl-RS" b="1" dirty="0"/>
              <a:t>Позадина </a:t>
            </a:r>
            <a:r>
              <a:rPr lang="sr-Cyrl-RS" dirty="0"/>
              <a:t>је други, већи део поља који је једноличан, </a:t>
            </a:r>
            <a:r>
              <a:rPr lang="sr-Cyrl-RS" dirty="0" smtClean="0"/>
              <a:t>аморфан, слабије </a:t>
            </a:r>
            <a:r>
              <a:rPr lang="sr-Cyrl-RS" dirty="0"/>
              <a:t>организован</a:t>
            </a:r>
            <a:r>
              <a:rPr lang="sr-Cyrl-RS" dirty="0" smtClean="0"/>
              <a:t>, мање стабилан, </a:t>
            </a:r>
            <a:r>
              <a:rPr lang="sr-Cyrl-RS" dirty="0"/>
              <a:t>има мање смисла и мање смо га свесни. </a:t>
            </a:r>
            <a:endParaRPr lang="en-US" dirty="0"/>
          </a:p>
          <a:p>
            <a:endParaRPr lang="en-US" dirty="0"/>
          </a:p>
        </p:txBody>
      </p:sp>
      <p:sp>
        <p:nvSpPr>
          <p:cNvPr id="4" name="Content Placeholder 3"/>
          <p:cNvSpPr>
            <a:spLocks noGrp="1"/>
          </p:cNvSpPr>
          <p:nvPr>
            <p:ph sz="quarter" idx="14"/>
          </p:nvPr>
        </p:nvSpPr>
        <p:spPr/>
        <p:txBody>
          <a:bodyPr/>
          <a:lstStyle/>
          <a:p>
            <a:endParaRPr lang="en-US"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3" t="4677" r="7101" b="2976"/>
          <a:stretch/>
        </p:blipFill>
        <p:spPr bwMode="auto">
          <a:xfrm>
            <a:off x="4648200" y="2133600"/>
            <a:ext cx="3237723" cy="337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7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РЕВЕРЗИБИЛНЕ СЛИКЕ</a:t>
            </a:r>
            <a:endParaRPr lang="en-US" dirty="0"/>
          </a:p>
        </p:txBody>
      </p:sp>
      <p:sp>
        <p:nvSpPr>
          <p:cNvPr id="3" name="Content Placeholder 2"/>
          <p:cNvSpPr>
            <a:spLocks noGrp="1"/>
          </p:cNvSpPr>
          <p:nvPr>
            <p:ph sz="quarter" idx="13"/>
          </p:nvPr>
        </p:nvSpPr>
        <p:spPr/>
        <p:txBody>
          <a:bodyPr>
            <a:normAutofit fontScale="85000" lnSpcReduction="20000"/>
          </a:bodyPr>
          <a:lstStyle/>
          <a:p>
            <a:r>
              <a:rPr lang="sr-Cyrl-RS" dirty="0" smtClean="0"/>
              <a:t>Слике могу бити </a:t>
            </a:r>
            <a:r>
              <a:rPr lang="sr-Cyrl-RS" i="1" dirty="0" smtClean="0"/>
              <a:t>нестабилне</a:t>
            </a:r>
            <a:r>
              <a:rPr lang="sr-Cyrl-RS" dirty="0" smtClean="0"/>
              <a:t> и </a:t>
            </a:r>
            <a:r>
              <a:rPr lang="sr-Cyrl-RS" i="1" dirty="0" smtClean="0"/>
              <a:t>двосмислене</a:t>
            </a:r>
            <a:r>
              <a:rPr lang="sr-Cyrl-RS" dirty="0" smtClean="0"/>
              <a:t>, јер садрже алтернативне фигуре, ривалске фигуре. То су реверзибилне слике.</a:t>
            </a:r>
          </a:p>
          <a:p>
            <a:r>
              <a:rPr lang="sr-Cyrl-RS" dirty="0" smtClean="0"/>
              <a:t>Када дуже опажамо такву слику тада се у опажају смењују час једна час друга фигура (која је раније била позадина, и обрнуто)</a:t>
            </a:r>
            <a:endParaRPr lang="en-US" dirty="0"/>
          </a:p>
        </p:txBody>
      </p:sp>
      <p:sp>
        <p:nvSpPr>
          <p:cNvPr id="4" name="Content Placeholder 3"/>
          <p:cNvSpPr>
            <a:spLocks noGrp="1"/>
          </p:cNvSpPr>
          <p:nvPr>
            <p:ph sz="quarter" idx="14"/>
          </p:nvPr>
        </p:nvSpPr>
        <p:spPr>
          <a:xfrm>
            <a:off x="4663440" y="2119313"/>
            <a:ext cx="3200400" cy="3748088"/>
          </a:xfrm>
        </p:spPr>
        <p:txBody>
          <a:bodyPr>
            <a:normAutofit/>
          </a:bodyPr>
          <a:lstStyle/>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pPr algn="ctr"/>
            <a:r>
              <a:rPr lang="sr-Cyrl-RS" sz="1400" i="1" dirty="0" smtClean="0"/>
              <a:t>Наизменично видимо беле и црне коњанике</a:t>
            </a:r>
            <a:endParaRPr lang="en-US" sz="1400"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8" t="7879" r="9005" b="8698"/>
          <a:stretch/>
        </p:blipFill>
        <p:spPr bwMode="auto">
          <a:xfrm>
            <a:off x="5181600" y="1977310"/>
            <a:ext cx="2454629" cy="321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690</TotalTime>
  <Words>1388</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Pushpin</vt:lpstr>
      <vt:lpstr>ОПАЖАЊЕ И ПАЖЊА</vt:lpstr>
      <vt:lpstr>ОПАЖАЊЕ: ПРОЦЕС И УЛОГА</vt:lpstr>
      <vt:lpstr>ОПАЖАЊЕ КАО АКТИВАН ПРОЦЕС</vt:lpstr>
      <vt:lpstr>ОСЕТИ И ОПАЖАЈИ</vt:lpstr>
      <vt:lpstr>ДРАЖИ, ЧУЛА И ОСЕТИ </vt:lpstr>
      <vt:lpstr>ПРАГ ДРАЖИ, ПСИХОФИЗИКА И ЧУЛНА АДАПТАЦИЈА</vt:lpstr>
      <vt:lpstr>ЧУЛНИ ОРГАНИ И ВРСТЕ ОПАЖАЈА</vt:lpstr>
      <vt:lpstr>ЗАКОНИТОСТИ ОПАЖАЊА: ФИГУРА И ПОЗАДИНА</vt:lpstr>
      <vt:lpstr>РЕВЕРЗИБИЛНЕ СЛИКЕ</vt:lpstr>
      <vt:lpstr>КОНТРАСТ И КОНСТАНТНОСТ ОПАЖАЈА</vt:lpstr>
      <vt:lpstr>ЗАКОНИТОСТИ ОРГАНИЗОВАЊА ДРАЖИ У ОПАЖАЈНУ ЦЕЛИНУ</vt:lpstr>
      <vt:lpstr>УТИЦАЈ ФИЗИОЛОШКОГ СТАЊА И ИСКУСТВА НА ОПАЖАЊЕ </vt:lpstr>
      <vt:lpstr>УТИЦАЈ МОТИВАЦИЈЕ И ЛИЧНОСТИ НА ОПАЖАЊЕ </vt:lpstr>
      <vt:lpstr>ИЛУЗИЈЕ</vt:lpstr>
      <vt:lpstr>ХАЛУЦИНАЦИЈЕ</vt:lpstr>
      <vt:lpstr>ПАЖЊА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ОПАЖАЊЕ И ПАЖЊА</dc:title>
  <dc:creator>zarko</dc:creator>
  <cp:lastModifiedBy>zarko</cp:lastModifiedBy>
  <cp:revision>39</cp:revision>
  <dcterms:created xsi:type="dcterms:W3CDTF">2013-10-17T21:36:17Z</dcterms:created>
  <dcterms:modified xsi:type="dcterms:W3CDTF">2013-11-11T20:36:32Z</dcterms:modified>
</cp:coreProperties>
</file>